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3" r:id="rId7"/>
    <p:sldId id="269" r:id="rId8"/>
    <p:sldId id="261" r:id="rId9"/>
    <p:sldId id="268" r:id="rId10"/>
    <p:sldId id="262" r:id="rId11"/>
    <p:sldId id="266" r:id="rId12"/>
    <p:sldId id="267" r:id="rId13"/>
    <p:sldId id="270" r:id="rId1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240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091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72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651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605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22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647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190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423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108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179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93EB-B649-49CD-9994-B31EA2DE4859}" type="datetimeFigureOut">
              <a:rPr lang="pt-PT" smtClean="0"/>
              <a:t>16/10/2015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6711-159F-41C9-822A-9FFD720903C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396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Groups</a:t>
            </a:r>
            <a:r>
              <a:rPr lang="pt-PT" dirty="0" smtClean="0"/>
              <a:t> &amp; </a:t>
            </a:r>
            <a:r>
              <a:rPr lang="pt-PT" dirty="0" err="1" smtClean="0"/>
              <a:t>Organizations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274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53792"/>
            <a:ext cx="10515599" cy="587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64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Bureaucracy</a:t>
            </a:r>
            <a:r>
              <a:rPr lang="pt-PT" b="1" dirty="0" smtClean="0"/>
              <a:t> – Ideal </a:t>
            </a:r>
            <a:r>
              <a:rPr lang="pt-PT" b="1" dirty="0" err="1" smtClean="0"/>
              <a:t>Type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Bureaucracy is “a formal, rationally organized social structure [with] clearly defined patterns of activity in which, ideally every series of actions is functionally related to the purposes of the organization.”</a:t>
            </a:r>
          </a:p>
          <a:p>
            <a:r>
              <a:rPr lang="en-US" i="1" dirty="0"/>
              <a:t>A clear-cut division of </a:t>
            </a:r>
            <a:r>
              <a:rPr lang="en-US" i="1" dirty="0" smtClean="0"/>
              <a:t>labor</a:t>
            </a:r>
          </a:p>
          <a:p>
            <a:r>
              <a:rPr lang="en-US" i="1" dirty="0"/>
              <a:t>Hierarchical delegation of power and </a:t>
            </a:r>
            <a:r>
              <a:rPr lang="en-US" i="1" dirty="0" smtClean="0"/>
              <a:t>responsibility</a:t>
            </a:r>
          </a:p>
          <a:p>
            <a:r>
              <a:rPr lang="pt-PT" i="1" dirty="0"/>
              <a:t>Rules </a:t>
            </a:r>
            <a:r>
              <a:rPr lang="pt-PT" i="1" dirty="0" err="1"/>
              <a:t>and</a:t>
            </a:r>
            <a:r>
              <a:rPr lang="pt-PT" i="1" dirty="0"/>
              <a:t> </a:t>
            </a:r>
            <a:r>
              <a:rPr lang="pt-PT" i="1" dirty="0" err="1" smtClean="0"/>
              <a:t>regulations</a:t>
            </a:r>
            <a:endParaRPr lang="pt-PT" i="1" dirty="0" smtClean="0"/>
          </a:p>
          <a:p>
            <a:r>
              <a:rPr lang="pt-PT" i="1" dirty="0" err="1" smtClean="0"/>
              <a:t>Impartiality</a:t>
            </a:r>
            <a:endParaRPr lang="pt-PT" i="1" dirty="0" smtClean="0"/>
          </a:p>
          <a:p>
            <a:r>
              <a:rPr lang="pt-PT" i="1" dirty="0" err="1"/>
              <a:t>Employment</a:t>
            </a:r>
            <a:r>
              <a:rPr lang="pt-PT" i="1" dirty="0"/>
              <a:t> </a:t>
            </a:r>
            <a:r>
              <a:rPr lang="pt-PT" i="1" dirty="0" err="1"/>
              <a:t>based</a:t>
            </a:r>
            <a:r>
              <a:rPr lang="pt-PT" i="1" dirty="0"/>
              <a:t> </a:t>
            </a:r>
            <a:r>
              <a:rPr lang="pt-PT" i="1" dirty="0" err="1"/>
              <a:t>on</a:t>
            </a:r>
            <a:r>
              <a:rPr lang="pt-PT" i="1" dirty="0"/>
              <a:t> </a:t>
            </a:r>
            <a:r>
              <a:rPr lang="pt-PT" i="1" dirty="0" err="1"/>
              <a:t>technical</a:t>
            </a:r>
            <a:r>
              <a:rPr lang="pt-PT" i="1" dirty="0"/>
              <a:t> </a:t>
            </a:r>
            <a:r>
              <a:rPr lang="pt-PT" i="1" dirty="0" err="1" smtClean="0"/>
              <a:t>qualifications</a:t>
            </a:r>
            <a:endParaRPr lang="pt-PT" i="1" dirty="0" smtClean="0"/>
          </a:p>
          <a:p>
            <a:r>
              <a:rPr lang="en-US" i="1" dirty="0"/>
              <a:t>Distinction between public and private spheres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033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Iron Law of Oligarchy</a:t>
            </a:r>
            <a:r>
              <a:rPr lang="en-US" dirty="0" smtClean="0"/>
              <a:t/>
            </a:r>
            <a:br>
              <a:rPr lang="en-US" dirty="0" smtClean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Michels</a:t>
            </a:r>
            <a:r>
              <a:rPr lang="en-US" sz="4000" dirty="0" smtClean="0"/>
              <a:t> (1911) concluded that the formal organization of bureaucracies inevitably leads to oligarchy, under which organizations that were originally idealistic and democratic eventually come to be dominated by a small self-serving group of people who achieved positions of power and responsibility.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2465192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Formal </a:t>
            </a:r>
            <a:r>
              <a:rPr lang="pt-PT" b="1" dirty="0" err="1" smtClean="0"/>
              <a:t>Structures</a:t>
            </a:r>
            <a:endParaRPr lang="pt-PT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87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5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76518"/>
            <a:ext cx="10515600" cy="62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7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5400" b="1" dirty="0" err="1" smtClean="0"/>
              <a:t>Calculating</a:t>
            </a:r>
            <a:r>
              <a:rPr lang="pt-PT" sz="5400" b="1" dirty="0" smtClean="0"/>
              <a:t> Formula</a:t>
            </a:r>
            <a:endParaRPr lang="pt-PT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4400" dirty="0" smtClean="0"/>
              <a:t>In any group of "N" people (like your family), the number of possible relationships (R) is [ N x (N-1) / 2 ]. So in  this nuclear stepfamily  of six adults and three kids, R = [ (9 x 8) / 2 ] = 36 possible relationships to maintain.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267032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6"/>
            <a:ext cx="10515600" cy="608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Reference</a:t>
            </a:r>
            <a:r>
              <a:rPr lang="pt-PT" b="1" dirty="0" smtClean="0"/>
              <a:t> </a:t>
            </a:r>
            <a:r>
              <a:rPr lang="pt-PT" b="1" dirty="0" err="1" smtClean="0"/>
              <a:t>Groups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reference group is a group or social category that an individual uses to help define beliefs, attitudes, and values and to guide behavior.</a:t>
            </a:r>
          </a:p>
          <a:p>
            <a:r>
              <a:rPr lang="en-US" sz="4000" dirty="0" smtClean="0"/>
              <a:t>Identity</a:t>
            </a:r>
          </a:p>
          <a:p>
            <a:r>
              <a:rPr lang="en-US" sz="4000" dirty="0" smtClean="0"/>
              <a:t>Social Identification</a:t>
            </a:r>
          </a:p>
          <a:p>
            <a:r>
              <a:rPr lang="en-US" sz="4000" dirty="0" smtClean="0"/>
              <a:t>Role Model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110366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Groups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Setting</a:t>
            </a:r>
            <a:r>
              <a:rPr lang="pt-PT" dirty="0" smtClean="0"/>
              <a:t> </a:t>
            </a:r>
            <a:r>
              <a:rPr lang="pt-PT" dirty="0" err="1" smtClean="0"/>
              <a:t>Boundaries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Limits</a:t>
            </a:r>
            <a:endParaRPr lang="pt-PT" dirty="0" smtClean="0"/>
          </a:p>
          <a:p>
            <a:r>
              <a:rPr lang="pt-PT" dirty="0" err="1" smtClean="0"/>
              <a:t>Electing</a:t>
            </a:r>
            <a:r>
              <a:rPr lang="pt-PT" dirty="0" smtClean="0"/>
              <a:t> Leaders </a:t>
            </a:r>
          </a:p>
          <a:p>
            <a:r>
              <a:rPr lang="pt-PT" dirty="0" err="1" smtClean="0"/>
              <a:t>Making</a:t>
            </a:r>
            <a:r>
              <a:rPr lang="pt-PT" dirty="0" smtClean="0"/>
              <a:t> </a:t>
            </a:r>
            <a:r>
              <a:rPr lang="pt-PT" dirty="0" err="1" smtClean="0"/>
              <a:t>Decisions</a:t>
            </a:r>
            <a:endParaRPr lang="pt-PT" dirty="0" smtClean="0"/>
          </a:p>
          <a:p>
            <a:r>
              <a:rPr lang="pt-PT" dirty="0" err="1" smtClean="0"/>
              <a:t>Building</a:t>
            </a:r>
            <a:r>
              <a:rPr lang="pt-PT" dirty="0" smtClean="0"/>
              <a:t> Cliques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Factions</a:t>
            </a:r>
            <a:endParaRPr lang="pt-PT" dirty="0" smtClean="0"/>
          </a:p>
          <a:p>
            <a:r>
              <a:rPr lang="pt-PT" dirty="0" err="1" smtClean="0"/>
              <a:t>Setting</a:t>
            </a:r>
            <a:r>
              <a:rPr lang="pt-PT" dirty="0" smtClean="0"/>
              <a:t> </a:t>
            </a:r>
            <a:r>
              <a:rPr lang="pt-PT" dirty="0" err="1" smtClean="0"/>
              <a:t>Goals</a:t>
            </a:r>
            <a:endParaRPr lang="pt-PT" dirty="0" smtClean="0"/>
          </a:p>
          <a:p>
            <a:r>
              <a:rPr lang="pt-PT" dirty="0" err="1" smtClean="0"/>
              <a:t>Distributing</a:t>
            </a:r>
            <a:r>
              <a:rPr lang="pt-PT" dirty="0" smtClean="0"/>
              <a:t> </a:t>
            </a:r>
            <a:r>
              <a:rPr lang="pt-PT" dirty="0" err="1" smtClean="0"/>
              <a:t>Tasks</a:t>
            </a:r>
            <a:endParaRPr lang="pt-PT" dirty="0" smtClean="0"/>
          </a:p>
          <a:p>
            <a:r>
              <a:rPr lang="pt-PT" dirty="0" err="1" smtClean="0"/>
              <a:t>Controlling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Members</a:t>
            </a:r>
            <a:endParaRPr lang="pt-PT" dirty="0" smtClean="0"/>
          </a:p>
          <a:p>
            <a:r>
              <a:rPr lang="pt-PT" dirty="0" err="1" smtClean="0"/>
              <a:t>Promoting</a:t>
            </a:r>
            <a:r>
              <a:rPr lang="pt-PT" dirty="0" smtClean="0"/>
              <a:t> </a:t>
            </a:r>
            <a:r>
              <a:rPr lang="pt-PT" dirty="0" err="1" smtClean="0"/>
              <a:t>Cooperation</a:t>
            </a:r>
            <a:r>
              <a:rPr lang="pt-PT" dirty="0" smtClean="0"/>
              <a:t>, </a:t>
            </a:r>
            <a:r>
              <a:rPr lang="pt-PT" dirty="0" err="1" smtClean="0"/>
              <a:t>Unity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Solidarity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1659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Groups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Ingroups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Outgroups</a:t>
            </a:r>
            <a:endParaRPr lang="pt-PT" dirty="0" smtClean="0"/>
          </a:p>
          <a:p>
            <a:r>
              <a:rPr lang="pt-PT" dirty="0" smtClean="0"/>
              <a:t>Formal </a:t>
            </a:r>
            <a:r>
              <a:rPr lang="pt-PT" dirty="0" err="1" smtClean="0"/>
              <a:t>and</a:t>
            </a:r>
            <a:r>
              <a:rPr lang="pt-PT" dirty="0" smtClean="0"/>
              <a:t> Informal </a:t>
            </a:r>
            <a:r>
              <a:rPr lang="pt-PT" dirty="0" err="1" smtClean="0"/>
              <a:t>Groups</a:t>
            </a:r>
            <a:endParaRPr lang="pt-PT" dirty="0" smtClean="0"/>
          </a:p>
          <a:p>
            <a:r>
              <a:rPr lang="pt-PT" dirty="0" err="1" smtClean="0"/>
              <a:t>Weak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Strong</a:t>
            </a:r>
            <a:r>
              <a:rPr lang="pt-PT" dirty="0" smtClean="0"/>
              <a:t> </a:t>
            </a:r>
            <a:r>
              <a:rPr lang="pt-PT" dirty="0" err="1" smtClean="0"/>
              <a:t>Ties</a:t>
            </a:r>
            <a:endParaRPr lang="pt-PT" dirty="0" smtClean="0"/>
          </a:p>
          <a:p>
            <a:r>
              <a:rPr lang="pt-PT" dirty="0" err="1" smtClean="0"/>
              <a:t>Bridging</a:t>
            </a:r>
            <a:endParaRPr lang="pt-PT" dirty="0" smtClean="0"/>
          </a:p>
          <a:p>
            <a:r>
              <a:rPr lang="pt-PT" dirty="0" err="1" smtClean="0"/>
              <a:t>Bonding</a:t>
            </a:r>
            <a:endParaRPr lang="pt-PT" dirty="0" smtClean="0"/>
          </a:p>
          <a:p>
            <a:r>
              <a:rPr lang="pt-PT" dirty="0" err="1" smtClean="0"/>
              <a:t>Mechanical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Organic</a:t>
            </a:r>
            <a:r>
              <a:rPr lang="pt-PT" dirty="0" smtClean="0"/>
              <a:t> </a:t>
            </a:r>
            <a:r>
              <a:rPr lang="pt-PT" dirty="0" err="1" smtClean="0"/>
              <a:t>Solidarities</a:t>
            </a:r>
            <a:endParaRPr lang="pt-PT" dirty="0" smtClean="0"/>
          </a:p>
          <a:p>
            <a:r>
              <a:rPr lang="pt-PT" dirty="0" err="1" smtClean="0"/>
              <a:t>Gemeinschaft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Gesellschaft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1793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 smtClean="0"/>
              <a:t>Dynamical</a:t>
            </a:r>
            <a:r>
              <a:rPr lang="pt-PT" b="1" dirty="0" smtClean="0"/>
              <a:t> </a:t>
            </a:r>
            <a:r>
              <a:rPr lang="pt-PT" b="1" dirty="0" err="1" smtClean="0"/>
              <a:t>Aspects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4000" dirty="0" err="1" smtClean="0"/>
              <a:t>Synergy</a:t>
            </a:r>
            <a:endParaRPr lang="pt-PT" sz="4000" dirty="0" smtClean="0"/>
          </a:p>
          <a:p>
            <a:r>
              <a:rPr lang="pt-PT" sz="4000" dirty="0" err="1" smtClean="0"/>
              <a:t>Conflicts</a:t>
            </a:r>
            <a:r>
              <a:rPr lang="pt-PT" sz="4000" dirty="0" smtClean="0"/>
              <a:t> </a:t>
            </a:r>
            <a:r>
              <a:rPr lang="pt-PT" sz="4000" dirty="0" err="1" smtClean="0"/>
              <a:t>and</a:t>
            </a:r>
            <a:r>
              <a:rPr lang="pt-PT" sz="4000" dirty="0" smtClean="0"/>
              <a:t> Disputes (</a:t>
            </a:r>
            <a:r>
              <a:rPr lang="pt-PT" sz="4000" dirty="0" err="1" smtClean="0"/>
              <a:t>Internal</a:t>
            </a:r>
            <a:r>
              <a:rPr lang="pt-PT" sz="4000" dirty="0" smtClean="0"/>
              <a:t> </a:t>
            </a:r>
            <a:r>
              <a:rPr lang="pt-PT" sz="4000" dirty="0" err="1" smtClean="0"/>
              <a:t>and</a:t>
            </a:r>
            <a:r>
              <a:rPr lang="pt-PT" sz="4000" dirty="0" smtClean="0"/>
              <a:t> </a:t>
            </a:r>
            <a:r>
              <a:rPr lang="pt-PT" sz="4000" dirty="0" err="1" smtClean="0"/>
              <a:t>External</a:t>
            </a:r>
            <a:r>
              <a:rPr lang="pt-PT" sz="4000" dirty="0" smtClean="0"/>
              <a:t>)</a:t>
            </a:r>
          </a:p>
          <a:p>
            <a:r>
              <a:rPr lang="pt-PT" sz="4000" dirty="0" err="1" smtClean="0"/>
              <a:t>Coercion</a:t>
            </a:r>
            <a:r>
              <a:rPr lang="pt-PT" sz="4000" dirty="0" smtClean="0"/>
              <a:t> </a:t>
            </a:r>
            <a:r>
              <a:rPr lang="pt-PT" sz="4000" dirty="0" err="1" smtClean="0"/>
              <a:t>and</a:t>
            </a:r>
            <a:r>
              <a:rPr lang="pt-PT" sz="4000" dirty="0" smtClean="0"/>
              <a:t> </a:t>
            </a:r>
            <a:r>
              <a:rPr lang="pt-PT" sz="4000" dirty="0" err="1" smtClean="0"/>
              <a:t>Conformity</a:t>
            </a:r>
            <a:endParaRPr lang="pt-PT" sz="4000" dirty="0" smtClean="0"/>
          </a:p>
          <a:p>
            <a:r>
              <a:rPr lang="pt-PT" sz="4000" dirty="0" err="1" smtClean="0"/>
              <a:t>Groupthink</a:t>
            </a:r>
            <a:endParaRPr lang="pt-PT" sz="4000" dirty="0" smtClean="0"/>
          </a:p>
          <a:p>
            <a:r>
              <a:rPr lang="pt-PT" sz="4000" dirty="0" smtClean="0"/>
              <a:t>Abilene </a:t>
            </a:r>
            <a:r>
              <a:rPr lang="pt-PT" sz="4000" dirty="0" err="1" smtClean="0"/>
              <a:t>Paradox</a:t>
            </a:r>
            <a:endParaRPr lang="pt-PT" sz="4000" dirty="0" smtClean="0"/>
          </a:p>
          <a:p>
            <a:r>
              <a:rPr lang="pt-PT" sz="4000" dirty="0" smtClean="0"/>
              <a:t>Exit, </a:t>
            </a:r>
            <a:r>
              <a:rPr lang="pt-PT" sz="4000" dirty="0" err="1" smtClean="0"/>
              <a:t>Voice</a:t>
            </a:r>
            <a:r>
              <a:rPr lang="pt-PT" sz="4000" dirty="0" smtClean="0"/>
              <a:t>, </a:t>
            </a:r>
            <a:r>
              <a:rPr lang="pt-PT" sz="4000" dirty="0" err="1"/>
              <a:t>L</a:t>
            </a:r>
            <a:r>
              <a:rPr lang="pt-PT" sz="4000" dirty="0" err="1" smtClean="0"/>
              <a:t>oyalty</a:t>
            </a:r>
            <a:r>
              <a:rPr lang="pt-PT" sz="4000" dirty="0" smtClean="0"/>
              <a:t> </a:t>
            </a:r>
            <a:r>
              <a:rPr lang="pt-PT" sz="4000" dirty="0" err="1" smtClean="0"/>
              <a:t>and</a:t>
            </a:r>
            <a:r>
              <a:rPr lang="pt-PT" sz="4000" dirty="0"/>
              <a:t> </a:t>
            </a:r>
            <a:r>
              <a:rPr lang="pt-PT" sz="4000" dirty="0" err="1" smtClean="0"/>
              <a:t>Neglect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299977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66669"/>
            <a:ext cx="10515600" cy="57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08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289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Groups &amp; Organizations</vt:lpstr>
      <vt:lpstr>PowerPoint Presentation</vt:lpstr>
      <vt:lpstr>Calculating Formula</vt:lpstr>
      <vt:lpstr>PowerPoint Presentation</vt:lpstr>
      <vt:lpstr>Reference Groups</vt:lpstr>
      <vt:lpstr>Groups</vt:lpstr>
      <vt:lpstr>Groups</vt:lpstr>
      <vt:lpstr>Dynamical Aspects</vt:lpstr>
      <vt:lpstr>PowerPoint Presentation</vt:lpstr>
      <vt:lpstr>PowerPoint Presentation</vt:lpstr>
      <vt:lpstr>Bureaucracy – Ideal Type</vt:lpstr>
      <vt:lpstr>The Iron Law of Oligarchy </vt:lpstr>
      <vt:lpstr>Formal Structures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&amp; Organizations</dc:title>
  <dc:creator>Rafael Jorge Duarte Marques</dc:creator>
  <cp:lastModifiedBy>Rafael Jorge Duarte Marques</cp:lastModifiedBy>
  <cp:revision>5</cp:revision>
  <dcterms:created xsi:type="dcterms:W3CDTF">2015-10-16T11:40:15Z</dcterms:created>
  <dcterms:modified xsi:type="dcterms:W3CDTF">2015-10-16T12:14:00Z</dcterms:modified>
</cp:coreProperties>
</file>